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70" r:id="rId4"/>
    <p:sldId id="258" r:id="rId5"/>
    <p:sldId id="260" r:id="rId6"/>
    <p:sldId id="259" r:id="rId7"/>
    <p:sldId id="271" r:id="rId8"/>
    <p:sldId id="261" r:id="rId9"/>
    <p:sldId id="262" r:id="rId10"/>
    <p:sldId id="272" r:id="rId11"/>
    <p:sldId id="263" r:id="rId12"/>
    <p:sldId id="265" r:id="rId13"/>
    <p:sldId id="266" r:id="rId14"/>
    <p:sldId id="264" r:id="rId15"/>
    <p:sldId id="273" r:id="rId16"/>
    <p:sldId id="269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/>
    <p:restoredTop sz="94671"/>
  </p:normalViewPr>
  <p:slideViewPr>
    <p:cSldViewPr snapToGrid="0" snapToObjects="1">
      <p:cViewPr varScale="1">
        <p:scale>
          <a:sx n="90" d="100"/>
          <a:sy n="90" d="100"/>
        </p:scale>
        <p:origin x="76" y="1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4669BF-2B0B-4522-8084-2B0FA219EE77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A3F7C4D-82B3-404A-B583-D5A12417AE96}">
      <dgm:prSet/>
      <dgm:spPr/>
      <dgm:t>
        <a:bodyPr/>
        <a:lstStyle/>
        <a:p>
          <a:r>
            <a:rPr lang="en-US" dirty="0"/>
            <a:t>Data (in JSON format) was ingested through ad hoc ETL jobs </a:t>
          </a:r>
          <a:r>
            <a:rPr lang="en-US" dirty="0">
              <a:sym typeface="Wingdings" panose="05000000000000000000" pitchFamily="2" charset="2"/>
            </a:rPr>
            <a:t> data reliability became an issue</a:t>
          </a:r>
          <a:endParaRPr lang="en-US" dirty="0"/>
        </a:p>
      </dgm:t>
    </dgm:pt>
    <dgm:pt modelId="{DFCBAE28-C9B1-4D1B-BA05-0D111522D35B}" type="parTrans" cxnId="{F5C8C616-6AFD-4F07-B0FB-10C6C3CF94AF}">
      <dgm:prSet/>
      <dgm:spPr/>
      <dgm:t>
        <a:bodyPr/>
        <a:lstStyle/>
        <a:p>
          <a:endParaRPr lang="en-US"/>
        </a:p>
      </dgm:t>
    </dgm:pt>
    <dgm:pt modelId="{35315211-F3D9-4093-BE78-AE87AEC8246C}" type="sibTrans" cxnId="{F5C8C616-6AFD-4F07-B0FB-10C6C3CF94AF}">
      <dgm:prSet/>
      <dgm:spPr/>
      <dgm:t>
        <a:bodyPr/>
        <a:lstStyle/>
        <a:p>
          <a:endParaRPr lang="en-US"/>
        </a:p>
      </dgm:t>
    </dgm:pt>
    <dgm:pt modelId="{3382229F-20A9-4F5B-ACE0-8DD2BFF150CE}">
      <dgm:prSet/>
      <dgm:spPr/>
      <dgm:t>
        <a:bodyPr/>
        <a:lstStyle/>
        <a:p>
          <a:r>
            <a:rPr lang="en-US"/>
            <a:t>Lack of a formal schema communication mechanism </a:t>
          </a:r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 duplicate data</a:t>
          </a:r>
        </a:p>
      </dgm:t>
    </dgm:pt>
    <dgm:pt modelId="{356127B8-810A-4CD5-812C-4C0B4A7C964F}" type="parTrans" cxnId="{68D163DD-A8B6-490B-833C-934DBAFBFDF4}">
      <dgm:prSet/>
      <dgm:spPr/>
      <dgm:t>
        <a:bodyPr/>
        <a:lstStyle/>
        <a:p>
          <a:endParaRPr lang="en-US"/>
        </a:p>
      </dgm:t>
    </dgm:pt>
    <dgm:pt modelId="{41F45984-9134-4F69-9307-12D799805808}" type="sibTrans" cxnId="{68D163DD-A8B6-490B-833C-934DBAFBFDF4}">
      <dgm:prSet/>
      <dgm:spPr/>
      <dgm:t>
        <a:bodyPr/>
        <a:lstStyle/>
        <a:p>
          <a:endParaRPr lang="en-US"/>
        </a:p>
      </dgm:t>
    </dgm:pt>
    <dgm:pt modelId="{9386E70D-A4C1-45F5-8AB2-ACCBF761144E}">
      <dgm:prSet/>
      <dgm:spPr/>
      <dgm:t>
        <a:bodyPr/>
        <a:lstStyle/>
        <a:p>
          <a:r>
            <a:rPr lang="en-US"/>
            <a:t>Expensive scaling</a:t>
          </a:r>
        </a:p>
      </dgm:t>
    </dgm:pt>
    <dgm:pt modelId="{D35D785F-1863-4922-A0F3-80F185774622}" type="parTrans" cxnId="{4C17845C-5E20-4647-8020-46161B2D8272}">
      <dgm:prSet/>
      <dgm:spPr/>
      <dgm:t>
        <a:bodyPr/>
        <a:lstStyle/>
        <a:p>
          <a:endParaRPr lang="en-US"/>
        </a:p>
      </dgm:t>
    </dgm:pt>
    <dgm:pt modelId="{12DAE1C2-10E2-4C8E-A520-AFE0A81FD6E3}" type="sibTrans" cxnId="{4C17845C-5E20-4647-8020-46161B2D8272}">
      <dgm:prSet/>
      <dgm:spPr/>
      <dgm:t>
        <a:bodyPr/>
        <a:lstStyle/>
        <a:p>
          <a:endParaRPr lang="en-US"/>
        </a:p>
      </dgm:t>
    </dgm:pt>
    <dgm:pt modelId="{FC3B0A62-5189-4BFA-95E1-7D53B89641C9}" type="pres">
      <dgm:prSet presAssocID="{084669BF-2B0B-4522-8084-2B0FA219EE77}" presName="root" presStyleCnt="0">
        <dgm:presLayoutVars>
          <dgm:dir/>
          <dgm:resizeHandles val="exact"/>
        </dgm:presLayoutVars>
      </dgm:prSet>
      <dgm:spPr/>
    </dgm:pt>
    <dgm:pt modelId="{F257CAA0-08A5-4C44-A545-6BFABFBDCCBC}" type="pres">
      <dgm:prSet presAssocID="{3A3F7C4D-82B3-404A-B583-D5A12417AE96}" presName="compNode" presStyleCnt="0"/>
      <dgm:spPr/>
    </dgm:pt>
    <dgm:pt modelId="{17AEA9AA-B502-4012-96C0-3AD5A961CB76}" type="pres">
      <dgm:prSet presAssocID="{3A3F7C4D-82B3-404A-B583-D5A12417AE96}" presName="bgRect" presStyleLbl="bgShp" presStyleIdx="0" presStyleCnt="3"/>
      <dgm:spPr/>
    </dgm:pt>
    <dgm:pt modelId="{E3895293-88A2-4480-B171-06FEEF991186}" type="pres">
      <dgm:prSet presAssocID="{3A3F7C4D-82B3-404A-B583-D5A12417AE9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14BB8D82-7A55-408F-AB73-96AE5639EF22}" type="pres">
      <dgm:prSet presAssocID="{3A3F7C4D-82B3-404A-B583-D5A12417AE96}" presName="spaceRect" presStyleCnt="0"/>
      <dgm:spPr/>
    </dgm:pt>
    <dgm:pt modelId="{5D20B28B-E4B5-4703-9BEF-591A73CD8865}" type="pres">
      <dgm:prSet presAssocID="{3A3F7C4D-82B3-404A-B583-D5A12417AE96}" presName="parTx" presStyleLbl="revTx" presStyleIdx="0" presStyleCnt="3">
        <dgm:presLayoutVars>
          <dgm:chMax val="0"/>
          <dgm:chPref val="0"/>
        </dgm:presLayoutVars>
      </dgm:prSet>
      <dgm:spPr/>
    </dgm:pt>
    <dgm:pt modelId="{A890F49C-C2E0-43AC-A385-D35C22888133}" type="pres">
      <dgm:prSet presAssocID="{35315211-F3D9-4093-BE78-AE87AEC8246C}" presName="sibTrans" presStyleCnt="0"/>
      <dgm:spPr/>
    </dgm:pt>
    <dgm:pt modelId="{12242414-D0A1-4C00-B908-F14337A9FFE8}" type="pres">
      <dgm:prSet presAssocID="{3382229F-20A9-4F5B-ACE0-8DD2BFF150CE}" presName="compNode" presStyleCnt="0"/>
      <dgm:spPr/>
    </dgm:pt>
    <dgm:pt modelId="{0877BA71-1E5C-44F0-9C13-2368AF7384CD}" type="pres">
      <dgm:prSet presAssocID="{3382229F-20A9-4F5B-ACE0-8DD2BFF150CE}" presName="bgRect" presStyleLbl="bgShp" presStyleIdx="1" presStyleCnt="3"/>
      <dgm:spPr/>
    </dgm:pt>
    <dgm:pt modelId="{F721A5B8-E245-466C-85AA-6017292FA6A4}" type="pres">
      <dgm:prSet presAssocID="{3382229F-20A9-4F5B-ACE0-8DD2BFF150C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00A27CFA-5657-41A2-A38D-FEDA768F6A92}" type="pres">
      <dgm:prSet presAssocID="{3382229F-20A9-4F5B-ACE0-8DD2BFF150CE}" presName="spaceRect" presStyleCnt="0"/>
      <dgm:spPr/>
    </dgm:pt>
    <dgm:pt modelId="{58335ADC-DA18-4AF8-B698-3005CE02A0C5}" type="pres">
      <dgm:prSet presAssocID="{3382229F-20A9-4F5B-ACE0-8DD2BFF150CE}" presName="parTx" presStyleLbl="revTx" presStyleIdx="1" presStyleCnt="3">
        <dgm:presLayoutVars>
          <dgm:chMax val="0"/>
          <dgm:chPref val="0"/>
        </dgm:presLayoutVars>
      </dgm:prSet>
      <dgm:spPr/>
    </dgm:pt>
    <dgm:pt modelId="{5FA50425-ED8E-423B-B606-C6B9A866317C}" type="pres">
      <dgm:prSet presAssocID="{41F45984-9134-4F69-9307-12D799805808}" presName="sibTrans" presStyleCnt="0"/>
      <dgm:spPr/>
    </dgm:pt>
    <dgm:pt modelId="{DE93B3DB-F459-4224-AF68-1AEF33587719}" type="pres">
      <dgm:prSet presAssocID="{9386E70D-A4C1-45F5-8AB2-ACCBF761144E}" presName="compNode" presStyleCnt="0"/>
      <dgm:spPr/>
    </dgm:pt>
    <dgm:pt modelId="{BF334021-8865-4736-B474-2EA3BFD35FE4}" type="pres">
      <dgm:prSet presAssocID="{9386E70D-A4C1-45F5-8AB2-ACCBF761144E}" presName="bgRect" presStyleLbl="bgShp" presStyleIdx="2" presStyleCnt="3"/>
      <dgm:spPr/>
    </dgm:pt>
    <dgm:pt modelId="{E0DF621D-E413-4C06-ACEF-EAEA276B30F9}" type="pres">
      <dgm:prSet presAssocID="{9386E70D-A4C1-45F5-8AB2-ACCBF761144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ins"/>
        </a:ext>
      </dgm:extLst>
    </dgm:pt>
    <dgm:pt modelId="{ED6A89F3-249B-419E-949C-8783D4446F24}" type="pres">
      <dgm:prSet presAssocID="{9386E70D-A4C1-45F5-8AB2-ACCBF761144E}" presName="spaceRect" presStyleCnt="0"/>
      <dgm:spPr/>
    </dgm:pt>
    <dgm:pt modelId="{AABCE6EB-9EC7-4E83-BABD-71DC8B5A10F8}" type="pres">
      <dgm:prSet presAssocID="{9386E70D-A4C1-45F5-8AB2-ACCBF761144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5C8C616-6AFD-4F07-B0FB-10C6C3CF94AF}" srcId="{084669BF-2B0B-4522-8084-2B0FA219EE77}" destId="{3A3F7C4D-82B3-404A-B583-D5A12417AE96}" srcOrd="0" destOrd="0" parTransId="{DFCBAE28-C9B1-4D1B-BA05-0D111522D35B}" sibTransId="{35315211-F3D9-4093-BE78-AE87AEC8246C}"/>
    <dgm:cxn modelId="{4C17845C-5E20-4647-8020-46161B2D8272}" srcId="{084669BF-2B0B-4522-8084-2B0FA219EE77}" destId="{9386E70D-A4C1-45F5-8AB2-ACCBF761144E}" srcOrd="2" destOrd="0" parTransId="{D35D785F-1863-4922-A0F3-80F185774622}" sibTransId="{12DAE1C2-10E2-4C8E-A520-AFE0A81FD6E3}"/>
    <dgm:cxn modelId="{2AE55573-0D09-4DEB-87FB-CA3CB738D360}" type="presOf" srcId="{084669BF-2B0B-4522-8084-2B0FA219EE77}" destId="{FC3B0A62-5189-4BFA-95E1-7D53B89641C9}" srcOrd="0" destOrd="0" presId="urn:microsoft.com/office/officeart/2018/2/layout/IconVerticalSolidList"/>
    <dgm:cxn modelId="{D1205096-7DF3-4971-BA7E-3B7BF059C7F8}" type="presOf" srcId="{3382229F-20A9-4F5B-ACE0-8DD2BFF150CE}" destId="{58335ADC-DA18-4AF8-B698-3005CE02A0C5}" srcOrd="0" destOrd="0" presId="urn:microsoft.com/office/officeart/2018/2/layout/IconVerticalSolidList"/>
    <dgm:cxn modelId="{1E52AAAD-E3F0-449D-AF01-AC05383C9D4C}" type="presOf" srcId="{9386E70D-A4C1-45F5-8AB2-ACCBF761144E}" destId="{AABCE6EB-9EC7-4E83-BABD-71DC8B5A10F8}" srcOrd="0" destOrd="0" presId="urn:microsoft.com/office/officeart/2018/2/layout/IconVerticalSolidList"/>
    <dgm:cxn modelId="{68D163DD-A8B6-490B-833C-934DBAFBFDF4}" srcId="{084669BF-2B0B-4522-8084-2B0FA219EE77}" destId="{3382229F-20A9-4F5B-ACE0-8DD2BFF150CE}" srcOrd="1" destOrd="0" parTransId="{356127B8-810A-4CD5-812C-4C0B4A7C964F}" sibTransId="{41F45984-9134-4F69-9307-12D799805808}"/>
    <dgm:cxn modelId="{FB8652EA-CACF-4A66-8A70-BCCCC50F5BF5}" type="presOf" srcId="{3A3F7C4D-82B3-404A-B583-D5A12417AE96}" destId="{5D20B28B-E4B5-4703-9BEF-591A73CD8865}" srcOrd="0" destOrd="0" presId="urn:microsoft.com/office/officeart/2018/2/layout/IconVerticalSolidList"/>
    <dgm:cxn modelId="{FE9B165D-01A7-42F5-AF27-8D3D2405865F}" type="presParOf" srcId="{FC3B0A62-5189-4BFA-95E1-7D53B89641C9}" destId="{F257CAA0-08A5-4C44-A545-6BFABFBDCCBC}" srcOrd="0" destOrd="0" presId="urn:microsoft.com/office/officeart/2018/2/layout/IconVerticalSolidList"/>
    <dgm:cxn modelId="{0A795555-388B-483C-9571-576897E99597}" type="presParOf" srcId="{F257CAA0-08A5-4C44-A545-6BFABFBDCCBC}" destId="{17AEA9AA-B502-4012-96C0-3AD5A961CB76}" srcOrd="0" destOrd="0" presId="urn:microsoft.com/office/officeart/2018/2/layout/IconVerticalSolidList"/>
    <dgm:cxn modelId="{F026D95B-484A-47F3-8A4F-658105D5876C}" type="presParOf" srcId="{F257CAA0-08A5-4C44-A545-6BFABFBDCCBC}" destId="{E3895293-88A2-4480-B171-06FEEF991186}" srcOrd="1" destOrd="0" presId="urn:microsoft.com/office/officeart/2018/2/layout/IconVerticalSolidList"/>
    <dgm:cxn modelId="{C9767DFA-B1AA-4F45-BE5F-8A1649B9A4AF}" type="presParOf" srcId="{F257CAA0-08A5-4C44-A545-6BFABFBDCCBC}" destId="{14BB8D82-7A55-408F-AB73-96AE5639EF22}" srcOrd="2" destOrd="0" presId="urn:microsoft.com/office/officeart/2018/2/layout/IconVerticalSolidList"/>
    <dgm:cxn modelId="{ECCDDE24-2ED6-4AF5-AF73-7590199268F2}" type="presParOf" srcId="{F257CAA0-08A5-4C44-A545-6BFABFBDCCBC}" destId="{5D20B28B-E4B5-4703-9BEF-591A73CD8865}" srcOrd="3" destOrd="0" presId="urn:microsoft.com/office/officeart/2018/2/layout/IconVerticalSolidList"/>
    <dgm:cxn modelId="{291D40A9-3A45-4B4A-9364-585CB9C56CAE}" type="presParOf" srcId="{FC3B0A62-5189-4BFA-95E1-7D53B89641C9}" destId="{A890F49C-C2E0-43AC-A385-D35C22888133}" srcOrd="1" destOrd="0" presId="urn:microsoft.com/office/officeart/2018/2/layout/IconVerticalSolidList"/>
    <dgm:cxn modelId="{A80C58C1-5CC8-42EA-AFA3-B63B8B2555F2}" type="presParOf" srcId="{FC3B0A62-5189-4BFA-95E1-7D53B89641C9}" destId="{12242414-D0A1-4C00-B908-F14337A9FFE8}" srcOrd="2" destOrd="0" presId="urn:microsoft.com/office/officeart/2018/2/layout/IconVerticalSolidList"/>
    <dgm:cxn modelId="{8B08D12C-E7E2-4B36-A3D9-C08C49C975A9}" type="presParOf" srcId="{12242414-D0A1-4C00-B908-F14337A9FFE8}" destId="{0877BA71-1E5C-44F0-9C13-2368AF7384CD}" srcOrd="0" destOrd="0" presId="urn:microsoft.com/office/officeart/2018/2/layout/IconVerticalSolidList"/>
    <dgm:cxn modelId="{E3E9C122-C110-498C-9FFE-AE772E473FE4}" type="presParOf" srcId="{12242414-D0A1-4C00-B908-F14337A9FFE8}" destId="{F721A5B8-E245-466C-85AA-6017292FA6A4}" srcOrd="1" destOrd="0" presId="urn:microsoft.com/office/officeart/2018/2/layout/IconVerticalSolidList"/>
    <dgm:cxn modelId="{E26806B7-865E-4911-8720-9591562CA3B9}" type="presParOf" srcId="{12242414-D0A1-4C00-B908-F14337A9FFE8}" destId="{00A27CFA-5657-41A2-A38D-FEDA768F6A92}" srcOrd="2" destOrd="0" presId="urn:microsoft.com/office/officeart/2018/2/layout/IconVerticalSolidList"/>
    <dgm:cxn modelId="{AB1D89C9-5C29-49A6-8F56-10700EEFF4D5}" type="presParOf" srcId="{12242414-D0A1-4C00-B908-F14337A9FFE8}" destId="{58335ADC-DA18-4AF8-B698-3005CE02A0C5}" srcOrd="3" destOrd="0" presId="urn:microsoft.com/office/officeart/2018/2/layout/IconVerticalSolidList"/>
    <dgm:cxn modelId="{05CBA264-F1A8-4FF1-BE79-2C98911CCAE6}" type="presParOf" srcId="{FC3B0A62-5189-4BFA-95E1-7D53B89641C9}" destId="{5FA50425-ED8E-423B-B606-C6B9A866317C}" srcOrd="3" destOrd="0" presId="urn:microsoft.com/office/officeart/2018/2/layout/IconVerticalSolidList"/>
    <dgm:cxn modelId="{C9377516-9A75-4C1A-B995-2D24B03B7F6C}" type="presParOf" srcId="{FC3B0A62-5189-4BFA-95E1-7D53B89641C9}" destId="{DE93B3DB-F459-4224-AF68-1AEF33587719}" srcOrd="4" destOrd="0" presId="urn:microsoft.com/office/officeart/2018/2/layout/IconVerticalSolidList"/>
    <dgm:cxn modelId="{3DE7F5B8-BACC-4615-9334-A10B5A027CF2}" type="presParOf" srcId="{DE93B3DB-F459-4224-AF68-1AEF33587719}" destId="{BF334021-8865-4736-B474-2EA3BFD35FE4}" srcOrd="0" destOrd="0" presId="urn:microsoft.com/office/officeart/2018/2/layout/IconVerticalSolidList"/>
    <dgm:cxn modelId="{BD57AACE-2E80-43A4-8102-C94F0D0DB9FE}" type="presParOf" srcId="{DE93B3DB-F459-4224-AF68-1AEF33587719}" destId="{E0DF621D-E413-4C06-ACEF-EAEA276B30F9}" srcOrd="1" destOrd="0" presId="urn:microsoft.com/office/officeart/2018/2/layout/IconVerticalSolidList"/>
    <dgm:cxn modelId="{021F2E06-3DFB-4FD8-8612-94EF2F8E67D1}" type="presParOf" srcId="{DE93B3DB-F459-4224-AF68-1AEF33587719}" destId="{ED6A89F3-249B-419E-949C-8783D4446F24}" srcOrd="2" destOrd="0" presId="urn:microsoft.com/office/officeart/2018/2/layout/IconVerticalSolidList"/>
    <dgm:cxn modelId="{78054BA4-9D19-4532-A95E-B9B142FE5AF0}" type="presParOf" srcId="{DE93B3DB-F459-4224-AF68-1AEF33587719}" destId="{AABCE6EB-9EC7-4E83-BABD-71DC8B5A10F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AEA9AA-B502-4012-96C0-3AD5A961CB76}">
      <dsp:nvSpPr>
        <dsp:cNvPr id="0" name=""/>
        <dsp:cNvSpPr/>
      </dsp:nvSpPr>
      <dsp:spPr>
        <a:xfrm>
          <a:off x="0" y="718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3895293-88A2-4480-B171-06FEEF991186}">
      <dsp:nvSpPr>
        <dsp:cNvPr id="0" name=""/>
        <dsp:cNvSpPr/>
      </dsp:nvSpPr>
      <dsp:spPr>
        <a:xfrm>
          <a:off x="508544" y="378974"/>
          <a:ext cx="924626" cy="9246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D20B28B-E4B5-4703-9BEF-591A73CD8865}">
      <dsp:nvSpPr>
        <dsp:cNvPr id="0" name=""/>
        <dsp:cNvSpPr/>
      </dsp:nvSpPr>
      <dsp:spPr>
        <a:xfrm>
          <a:off x="1941716" y="718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(in JSON format) was ingested through ad hoc ETL jobs </a:t>
          </a:r>
          <a:r>
            <a:rPr lang="en-US" sz="2300" kern="1200" dirty="0">
              <a:sym typeface="Wingdings" panose="05000000000000000000" pitchFamily="2" charset="2"/>
            </a:rPr>
            <a:t> data reliability became an issue</a:t>
          </a:r>
          <a:endParaRPr lang="en-US" sz="2300" kern="1200" dirty="0"/>
        </a:p>
      </dsp:txBody>
      <dsp:txXfrm>
        <a:off x="1941716" y="718"/>
        <a:ext cx="4571887" cy="1681139"/>
      </dsp:txXfrm>
    </dsp:sp>
    <dsp:sp modelId="{0877BA71-1E5C-44F0-9C13-2368AF7384CD}">
      <dsp:nvSpPr>
        <dsp:cNvPr id="0" name=""/>
        <dsp:cNvSpPr/>
      </dsp:nvSpPr>
      <dsp:spPr>
        <a:xfrm>
          <a:off x="0" y="2102143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721A5B8-E245-466C-85AA-6017292FA6A4}">
      <dsp:nvSpPr>
        <dsp:cNvPr id="0" name=""/>
        <dsp:cNvSpPr/>
      </dsp:nvSpPr>
      <dsp:spPr>
        <a:xfrm>
          <a:off x="508544" y="2480399"/>
          <a:ext cx="924626" cy="9246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8335ADC-DA18-4AF8-B698-3005CE02A0C5}">
      <dsp:nvSpPr>
        <dsp:cNvPr id="0" name=""/>
        <dsp:cNvSpPr/>
      </dsp:nvSpPr>
      <dsp:spPr>
        <a:xfrm>
          <a:off x="1941716" y="2102143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Lack of a formal schema communication mechanism </a:t>
          </a:r>
          <a:r>
            <a:rPr lang="en-US" sz="2300" kern="1200">
              <a:sym typeface="Wingdings" panose="05000000000000000000" pitchFamily="2" charset="2"/>
            </a:rPr>
            <a:t></a:t>
          </a:r>
          <a:r>
            <a:rPr lang="en-US" sz="2300" kern="1200"/>
            <a:t> duplicate data</a:t>
          </a:r>
        </a:p>
      </dsp:txBody>
      <dsp:txXfrm>
        <a:off x="1941716" y="2102143"/>
        <a:ext cx="4571887" cy="1681139"/>
      </dsp:txXfrm>
    </dsp:sp>
    <dsp:sp modelId="{BF334021-8865-4736-B474-2EA3BFD35FE4}">
      <dsp:nvSpPr>
        <dsp:cNvPr id="0" name=""/>
        <dsp:cNvSpPr/>
      </dsp:nvSpPr>
      <dsp:spPr>
        <a:xfrm>
          <a:off x="0" y="4203567"/>
          <a:ext cx="6513603" cy="168113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0DF621D-E413-4C06-ACEF-EAEA276B30F9}">
      <dsp:nvSpPr>
        <dsp:cNvPr id="0" name=""/>
        <dsp:cNvSpPr/>
      </dsp:nvSpPr>
      <dsp:spPr>
        <a:xfrm>
          <a:off x="508544" y="4581824"/>
          <a:ext cx="924626" cy="924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BCE6EB-9EC7-4E83-BABD-71DC8B5A10F8}">
      <dsp:nvSpPr>
        <dsp:cNvPr id="0" name=""/>
        <dsp:cNvSpPr/>
      </dsp:nvSpPr>
      <dsp:spPr>
        <a:xfrm>
          <a:off x="1941716" y="4203567"/>
          <a:ext cx="4571887" cy="1681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921" tIns="177921" rIns="177921" bIns="177921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Expensive scaling</a:t>
          </a:r>
        </a:p>
      </dsp:txBody>
      <dsp:txXfrm>
        <a:off x="1941716" y="4203567"/>
        <a:ext cx="4571887" cy="168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tiff>
</file>

<file path=ppt/media/image15.tiff>
</file>

<file path=ppt/media/image16.tiff>
</file>

<file path=ppt/media/image2.jpg>
</file>

<file path=ppt/media/image3.png>
</file>

<file path=ppt/media/image4.tiff>
</file>

<file path=ppt/media/image5.tiff>
</file>

<file path=ppt/media/image6.png>
</file>

<file path=ppt/media/image7.tiff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65BA9D-7B25-A348-858D-F2CB3997581A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064D8B-7788-BC47-ADFB-D5F16D9B1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52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sites/jackkelly/2020/05/13/uber-lays-off-3500-employees-over-a-zoom-call-the-way-in-which-a-company-downsizes-its-staff-says-a-lot-about-the-organization/#68de0d117251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ertica.com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restodb.io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parquet.apache.org/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https://www.forbes.com/sites/jackkelly/2020/05/13/uber-lays-off-3500-employees-over-a-zoom-call-the-way-in-which-a-company-downsizes-its-staff-says-a-lot-about-the-organization/#68de0d117251</a:t>
            </a: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64D8B-7788-BC47-ADFB-D5F16D9B19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360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https://www.vertica.com/</a:t>
            </a:r>
            <a:endParaRPr lang="en-US" dirty="0"/>
          </a:p>
          <a:p>
            <a:endParaRPr lang="en-US" dirty="0"/>
          </a:p>
          <a:p>
            <a:r>
              <a:rPr lang="en-US" dirty="0"/>
              <a:t>Column-oriented storage organization, which increases performance of sequential record access at the expense of common transactional operations such as single record retrieval, updates, and deletes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64D8B-7788-BC47-ADFB-D5F16D9B194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010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https://prestodb.io/</a:t>
            </a:r>
            <a:endParaRPr lang="en-US" dirty="0"/>
          </a:p>
          <a:p>
            <a:r>
              <a:rPr lang="en-US" dirty="0">
                <a:hlinkClick r:id="rId4"/>
              </a:rPr>
              <a:t>https://parquet.apache.org/</a:t>
            </a: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64D8B-7788-BC47-ADFB-D5F16D9B194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546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 petabytes of data in HDFS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100,000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vcores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100,000 Presto queries per day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10,000 Spark jobs per day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20,000 Hive queries per day</a:t>
            </a: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64D8B-7788-BC47-ADFB-D5F16D9B194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571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64D8B-7788-BC47-ADFB-D5F16D9B19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4131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064D8B-7788-BC47-ADFB-D5F16D9B194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82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36AFA-5CF7-CF4D-A5A8-D15F899D1D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EB12A7-3ACB-7A49-A827-5B10B131C5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06478-E22E-604B-9E22-426838B81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B0E72-E0A8-1A4B-A438-0DB96A9BD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DEF2F-417A-F84C-AFEA-468859813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57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B3B6F-88B2-0E4C-88CA-21AB2642A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B80EC-6DA0-6041-812B-05A3911AC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57BB0-1ED8-8140-9231-C492BA222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4143-8EEC-9A4D-A84F-A9D69F73F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9137D-CF63-5641-A496-31CCCADF7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77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D1B5F8-758B-074C-9FF9-596D9B144B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BB008B-E9F5-EF42-88EE-457CCA8B6D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B0760-E7AC-BB45-967A-57D00C62B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EC405-CC1B-7448-A972-F6E54688D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96E79-4DC8-534B-BD67-D568F9466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26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04FE1-88EF-7848-9805-A5AC7A73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7D337-1C12-874B-87A0-80ACDA87B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F5C45-05BB-2640-82F7-B3071A8C9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AED24-A216-EC47-A73A-A89251A4E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DCB5A-0C48-C64C-A0A7-6CB5D9D73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460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22C91-DFE9-B048-B1D5-9491F102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B4C180-7E09-EA4C-8A4D-8904E585F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E2DDD-910B-394D-BAB4-1143B90B8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3057F-AE90-2045-9501-EA99DC06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8E837-67D5-D143-95FE-9B72B61C5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787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365B6-D310-E64B-9C5F-0F42EAFA5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987B2-98DF-E640-A0D9-6F1A862C8A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9F9420-BB42-0F41-99BE-E2CDCCAE0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04ABCF-C36E-9042-B0B0-B15BBF705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4C15D-6324-1C44-BD64-096836AC0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1C282-1B43-EA44-9439-25516E04E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626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5AAF3-97AF-A84D-B5EF-3FD92D45E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D12C68-7262-B147-AC4C-0BEEE8B0C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DB009-0FE0-E342-81F9-6FD0DE39D2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5CF205-07CD-8A45-B03A-036424D973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2AD9A1-956E-5546-943A-8C4CD6C35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8EF20-0F60-984E-8AEF-F1E97CBC7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6F7491-6F61-5B48-B019-559748E26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494880-2645-0848-9828-C30981469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98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231CA-7AC2-4643-ABF9-041A59CA6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2D4318-627E-B54A-885D-06C07452B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971CC3-5E8E-C144-9B3D-14CB20394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1D5B49-2F2C-BC49-9F51-CC96297C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83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30EB3A-A5EE-E044-9CAB-3F976AB91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4EF5D2-3CAE-A741-9B6F-FDEDD7668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048348-9755-DF49-B547-06843D96F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519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2788E-8560-FF46-9BFF-AA9D8934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A13E4-F404-EC40-8BA6-CD121CF2F0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FB4E82-7A2B-AC45-8DE6-1B1899E141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159933-9CE5-5F4B-9C06-1FDF4DE96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7B30A6-D75B-744E-BEDE-5D06B1466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420428-221D-7643-BA4A-EFF3AAAD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99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3A44-E196-7F42-BD33-FC1E2EAFA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26ECC6-348E-D845-A897-79571B4294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67E89D-EBF4-AD45-9A25-A9678354B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FDFFC9-F4F2-1B4C-8636-B23A77F97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A8BF8E-40B0-714E-909E-2BCE8CBE1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70444-8222-2A48-B911-2C4BC9E82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778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35D569-D4D7-8041-861C-F9F95E9D6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B5E0E9-1B4B-C54A-91AA-2FF7A5B67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97BFA-C1B6-A74A-B934-A6472E7706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F7FE7-6D44-7243-AA84-7277E812785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522AF-9E8E-9F4B-B3BE-CB9F11E33A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46B0E-77C9-F546-A6AB-F2EF3A524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4C8F9-A10F-994B-8A4D-62C0EB251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53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chgogos/big_data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g.uber.com/hoodie/" TargetMode="External"/><Relationship Id="rId2" Type="http://schemas.openxmlformats.org/officeDocument/2006/relationships/hyperlink" Target="https://eng.uber.com/uber-big-data-platfor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8DD2B3-8E75-F34C-997A-88E868B8A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Uber &amp; Big Data 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a case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9CBE6-A842-604B-832C-F10AA93EF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1216373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 </a:t>
            </a:r>
          </a:p>
          <a:p>
            <a:r>
              <a:rPr lang="en-US" sz="1600" dirty="0">
                <a:solidFill>
                  <a:srgbClr val="FFFFFF"/>
                </a:solidFill>
              </a:rPr>
              <a:t>Christos </a:t>
            </a:r>
            <a:r>
              <a:rPr lang="en-US" sz="1600" dirty="0" err="1">
                <a:solidFill>
                  <a:srgbClr val="FFFFFF"/>
                </a:solidFill>
              </a:rPr>
              <a:t>Gogos</a:t>
            </a:r>
            <a:endParaRPr lang="el-GR" sz="1600" dirty="0">
              <a:solidFill>
                <a:srgbClr val="FFFFFF"/>
              </a:solidFill>
            </a:endParaRPr>
          </a:p>
          <a:p>
            <a:r>
              <a:rPr lang="en-US" sz="1600" dirty="0">
                <a:solidFill>
                  <a:srgbClr val="FFFFFF"/>
                </a:solidFill>
              </a:rPr>
              <a:t>11</a:t>
            </a:r>
            <a:r>
              <a:rPr lang="el-GR" sz="1600" dirty="0">
                <a:solidFill>
                  <a:srgbClr val="FFFFFF"/>
                </a:solidFill>
              </a:rPr>
              <a:t>/</a:t>
            </a:r>
            <a:r>
              <a:rPr lang="en-US" sz="1600" dirty="0">
                <a:solidFill>
                  <a:srgbClr val="FFFFFF"/>
                </a:solidFill>
              </a:rPr>
              <a:t>5</a:t>
            </a:r>
            <a:r>
              <a:rPr lang="el-GR" sz="1600" dirty="0">
                <a:solidFill>
                  <a:srgbClr val="FFFFFF"/>
                </a:solidFill>
              </a:rPr>
              <a:t>/20</a:t>
            </a:r>
            <a:r>
              <a:rPr lang="en-US" sz="1600" dirty="0">
                <a:solidFill>
                  <a:srgbClr val="FFFFFF"/>
                </a:solidFill>
              </a:rPr>
              <a:t>20</a:t>
            </a:r>
            <a:endParaRPr lang="el-GR" sz="1600" dirty="0">
              <a:solidFill>
                <a:srgbClr val="FFFFFF"/>
              </a:solidFill>
            </a:endParaRPr>
          </a:p>
        </p:txBody>
      </p:sp>
      <p:pic>
        <p:nvPicPr>
          <p:cNvPr id="9" name="Εικόνα 8">
            <a:extLst>
              <a:ext uri="{FF2B5EF4-FFF2-40B4-BE49-F238E27FC236}">
                <a16:creationId xmlns:a16="http://schemas.microsoft.com/office/drawing/2014/main" id="{F60A1442-784D-4527-A816-7AFE8AD6F2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62391" y="16775"/>
            <a:ext cx="2529608" cy="884135"/>
          </a:xfrm>
          <a:prstGeom prst="rect">
            <a:avLst/>
          </a:prstGeom>
        </p:spPr>
      </p:pic>
      <p:sp>
        <p:nvSpPr>
          <p:cNvPr id="4" name="Ορθογώνιο 3">
            <a:extLst>
              <a:ext uri="{FF2B5EF4-FFF2-40B4-BE49-F238E27FC236}">
                <a16:creationId xmlns:a16="http://schemas.microsoft.com/office/drawing/2014/main" id="{08B6A3ED-39BB-44C1-84FE-685D80285091}"/>
              </a:ext>
            </a:extLst>
          </p:cNvPr>
          <p:cNvSpPr/>
          <p:nvPr/>
        </p:nvSpPr>
        <p:spPr>
          <a:xfrm>
            <a:off x="0" y="6488668"/>
            <a:ext cx="37249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FFF"/>
                </a:solidFill>
                <a:hlinkClick r:id="rId4"/>
              </a:rPr>
              <a:t>https://github.com/chgogos/big_data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212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BD1D259-75F5-4B7C-AEAE-DB377720D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Generation 2 (2015-2016)</a:t>
            </a:r>
            <a:endParaRPr lang="el-GR" dirty="0"/>
          </a:p>
        </p:txBody>
      </p:sp>
      <p:sp>
        <p:nvSpPr>
          <p:cNvPr id="5" name="Θέση περιεχομένου 4">
            <a:extLst>
              <a:ext uri="{FF2B5EF4-FFF2-40B4-BE49-F238E27FC236}">
                <a16:creationId xmlns:a16="http://schemas.microsoft.com/office/drawing/2014/main" id="{DDBE5AD2-2B83-4E8F-9FFF-CA3FA0747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Size =  10s of petabytes</a:t>
            </a:r>
          </a:p>
          <a:p>
            <a:r>
              <a:rPr lang="en-US" dirty="0"/>
              <a:t>Data platform = 10,000 </a:t>
            </a:r>
            <a:r>
              <a:rPr lang="en-US" dirty="0" err="1"/>
              <a:t>vcores</a:t>
            </a:r>
            <a:r>
              <a:rPr lang="en-US" dirty="0"/>
              <a:t>, 100,000 running batch jobs / day</a:t>
            </a:r>
          </a:p>
          <a:p>
            <a:r>
              <a:rPr lang="en-US" dirty="0"/>
              <a:t># users = thousands</a:t>
            </a: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159130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49CF1-A036-6244-91A7-A0659A067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292" y="513612"/>
            <a:ext cx="9894133" cy="10312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Limitations of Generation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C4C2D8-11D8-9546-9B48-B90C5A744F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9060" y="2459115"/>
            <a:ext cx="5680631" cy="2933206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607803A-4E99-444E-94F7-8785CDDF5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80154" y="1884045"/>
            <a:ext cx="3275668" cy="2853308"/>
          </a:xfrm>
          <a:custGeom>
            <a:avLst/>
            <a:gdLst>
              <a:gd name="connsiteX0" fmla="*/ 3275668 w 3275668"/>
              <a:gd name="connsiteY0" fmla="*/ 2853308 h 2853308"/>
              <a:gd name="connsiteX1" fmla="*/ 655 w 3275668"/>
              <a:gd name="connsiteY1" fmla="*/ 2853308 h 2853308"/>
              <a:gd name="connsiteX2" fmla="*/ 0 w 3275668"/>
              <a:gd name="connsiteY2" fmla="*/ 2467565 h 2853308"/>
              <a:gd name="connsiteX3" fmla="*/ 2869894 w 3275668"/>
              <a:gd name="connsiteY3" fmla="*/ 2468888 h 2853308"/>
              <a:gd name="connsiteX4" fmla="*/ 2869894 w 3275668"/>
              <a:gd name="connsiteY4" fmla="*/ 0 h 2853308"/>
              <a:gd name="connsiteX5" fmla="*/ 3275668 w 3275668"/>
              <a:gd name="connsiteY5" fmla="*/ 0 h 285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2853308">
                <a:moveTo>
                  <a:pt x="3275668" y="2853308"/>
                </a:moveTo>
                <a:lnTo>
                  <a:pt x="655" y="2853308"/>
                </a:lnTo>
                <a:cubicBezTo>
                  <a:pt x="-655" y="2720171"/>
                  <a:pt x="1310" y="2600702"/>
                  <a:pt x="0" y="2467565"/>
                </a:cubicBezTo>
                <a:lnTo>
                  <a:pt x="2869894" y="246888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989BE6A-C309-418E-8ADD-1616A9805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55822" y="3222529"/>
            <a:ext cx="3242952" cy="2828156"/>
          </a:xfrm>
          <a:custGeom>
            <a:avLst/>
            <a:gdLst>
              <a:gd name="connsiteX0" fmla="*/ 2837178 w 3242952"/>
              <a:gd name="connsiteY0" fmla="*/ 0 h 2828156"/>
              <a:gd name="connsiteX1" fmla="*/ 3242952 w 3242952"/>
              <a:gd name="connsiteY1" fmla="*/ 0 h 2828156"/>
              <a:gd name="connsiteX2" fmla="*/ 3242952 w 3242952"/>
              <a:gd name="connsiteY2" fmla="*/ 2828156 h 2828156"/>
              <a:gd name="connsiteX3" fmla="*/ 0 w 3242952"/>
              <a:gd name="connsiteY3" fmla="*/ 2828156 h 2828156"/>
              <a:gd name="connsiteX4" fmla="*/ 0 w 3242952"/>
              <a:gd name="connsiteY4" fmla="*/ 2442859 h 2828156"/>
              <a:gd name="connsiteX5" fmla="*/ 2837178 w 3242952"/>
              <a:gd name="connsiteY5" fmla="*/ 2443295 h 28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2952" h="2828156">
                <a:moveTo>
                  <a:pt x="2837178" y="0"/>
                </a:moveTo>
                <a:lnTo>
                  <a:pt x="3242952" y="0"/>
                </a:lnTo>
                <a:lnTo>
                  <a:pt x="3242952" y="2828156"/>
                </a:lnTo>
                <a:lnTo>
                  <a:pt x="0" y="2828156"/>
                </a:lnTo>
                <a:lnTo>
                  <a:pt x="0" y="2442859"/>
                </a:lnTo>
                <a:lnTo>
                  <a:pt x="2837178" y="2443295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13317-1857-5B46-BCE5-7F61314F14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81373" y="1544828"/>
            <a:ext cx="4088072" cy="458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/>
              <a:t>Massive amount of small files stored in HDFS </a:t>
            </a:r>
            <a:r>
              <a:rPr lang="en-US" sz="1800" dirty="0">
                <a:sym typeface="Wingdings" pitchFamily="2" charset="2"/>
              </a:rPr>
              <a:t> pressure on HDFS </a:t>
            </a:r>
            <a:r>
              <a:rPr lang="en-US" sz="1800" dirty="0" err="1">
                <a:sym typeface="Wingdings" pitchFamily="2" charset="2"/>
              </a:rPr>
              <a:t>NameNodes</a:t>
            </a:r>
            <a:endParaRPr lang="en-US" sz="1800" dirty="0">
              <a:sym typeface="Wingdings" pitchFamily="2" charset="2"/>
            </a:endParaRPr>
          </a:p>
          <a:p>
            <a:r>
              <a:rPr lang="en-US" sz="1800" dirty="0"/>
              <a:t>New data was accessible to users once every 24 hours </a:t>
            </a:r>
            <a:r>
              <a:rPr lang="en-US" sz="1800" dirty="0">
                <a:sym typeface="Wingdings" pitchFamily="2" charset="2"/>
              </a:rPr>
              <a:t> no </a:t>
            </a:r>
            <a:r>
              <a:rPr lang="en-US" sz="1800" dirty="0"/>
              <a:t>real-time decisions</a:t>
            </a:r>
          </a:p>
          <a:p>
            <a:r>
              <a:rPr lang="en-US" sz="1800" dirty="0"/>
              <a:t>HDFS and Parquet do not support data updates (all ingestion jobs needed to create new snapshots from the updated source data)</a:t>
            </a:r>
          </a:p>
          <a:p>
            <a:pPr marL="914400" lvl="1"/>
            <a:r>
              <a:rPr lang="en-US" sz="1800" dirty="0"/>
              <a:t>ingest the new snapshot into Hadoop</a:t>
            </a:r>
          </a:p>
          <a:p>
            <a:pPr marL="914400" lvl="1"/>
            <a:r>
              <a:rPr lang="en-US" sz="1800" dirty="0"/>
              <a:t>convert it into Parquet format </a:t>
            </a:r>
          </a:p>
          <a:p>
            <a:pPr marL="914400" lvl="1"/>
            <a:r>
              <a:rPr lang="en-US" sz="1800" dirty="0"/>
              <a:t>swap the output tables </a:t>
            </a:r>
          </a:p>
          <a:p>
            <a:pPr marL="914400" lvl="1"/>
            <a:r>
              <a:rPr lang="en-US" sz="1800" dirty="0"/>
              <a:t>view the new data</a:t>
            </a:r>
          </a:p>
        </p:txBody>
      </p:sp>
    </p:spTree>
    <p:extLst>
      <p:ext uri="{BB962C8B-B14F-4D97-AF65-F5344CB8AC3E}">
        <p14:creationId xmlns:p14="http://schemas.microsoft.com/office/powerpoint/2010/main" val="338426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A06CD6-90CA-4C45-856C-6771339E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10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87FD95-9871-1242-8B10-E0EF174F5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507"/>
            <a:ext cx="3494362" cy="493098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Pain points in gen2</a:t>
            </a:r>
            <a:r>
              <a:rPr lang="el-GR">
                <a:solidFill>
                  <a:schemeClr val="accent1"/>
                </a:solidFill>
              </a:rPr>
              <a:t>, </a:t>
            </a:r>
            <a:r>
              <a:rPr lang="en-US">
                <a:solidFill>
                  <a:schemeClr val="accent1"/>
                </a:solidFill>
              </a:rPr>
              <a:t>solutions adopted in gen3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021601D-2758-4B15-A31C-FDA184C51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143FA-ECDC-4444-8FAD-BB04ABE23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6030" y="963507"/>
            <a:ext cx="6250940" cy="2304627"/>
          </a:xfrm>
        </p:spPr>
        <p:txBody>
          <a:bodyPr anchor="b">
            <a:normAutofit/>
          </a:bodyPr>
          <a:lstStyle/>
          <a:p>
            <a:r>
              <a:rPr lang="en-US" sz="2000" b="1"/>
              <a:t>HDFS scalability limitation: </a:t>
            </a:r>
            <a:r>
              <a:rPr lang="en-US" sz="2000"/>
              <a:t>HDFS is bottlenecked by its NameNode capacity (if data size &gt; 50-100 PB)</a:t>
            </a:r>
          </a:p>
          <a:p>
            <a:pPr marL="457200" lvl="1" indent="0">
              <a:buNone/>
            </a:pPr>
            <a:r>
              <a:rPr lang="en-US" sz="2000" b="1"/>
              <a:t>Solution:</a:t>
            </a:r>
            <a:r>
              <a:rPr lang="en-US" sz="2000"/>
              <a:t> control number of small files, move data to separate clusters</a:t>
            </a:r>
          </a:p>
          <a:p>
            <a:r>
              <a:rPr lang="en-US" sz="2000" b="1"/>
              <a:t>Faster data in Hadoop: </a:t>
            </a:r>
            <a:r>
              <a:rPr lang="en-US" sz="2000"/>
              <a:t>24-hr data latency</a:t>
            </a:r>
          </a:p>
          <a:p>
            <a:pPr lvl="1"/>
            <a:r>
              <a:rPr lang="en-US" sz="2000" b="1"/>
              <a:t>Solution:</a:t>
            </a:r>
            <a:r>
              <a:rPr lang="en-US" sz="2000"/>
              <a:t> incremental ingestion of only updated and new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862A2D-99B5-A144-AEDF-5FCBDAD06A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76030" y="3589866"/>
            <a:ext cx="6250940" cy="2304628"/>
          </a:xfrm>
        </p:spPr>
        <p:txBody>
          <a:bodyPr>
            <a:normAutofit/>
          </a:bodyPr>
          <a:lstStyle/>
          <a:p>
            <a:r>
              <a:rPr lang="en-US" sz="1700" b="1"/>
              <a:t>Support of updates and deletes in Hadoop and Parquet: </a:t>
            </a:r>
            <a:r>
              <a:rPr lang="en-US" sz="1700"/>
              <a:t>ingest all updates at one time, once per day</a:t>
            </a:r>
          </a:p>
          <a:p>
            <a:pPr lvl="1"/>
            <a:r>
              <a:rPr lang="en-US" sz="1700" b="1"/>
              <a:t>Solution:</a:t>
            </a:r>
            <a:r>
              <a:rPr lang="en-US" sz="1700"/>
              <a:t> framework to support update/delete operations over HDFS</a:t>
            </a:r>
          </a:p>
          <a:p>
            <a:r>
              <a:rPr lang="en-US" sz="1700" b="1"/>
              <a:t>Faster ETL and modeling: </a:t>
            </a:r>
            <a:r>
              <a:rPr lang="en-US" sz="1700"/>
              <a:t>rebuild derived tables in every run</a:t>
            </a:r>
          </a:p>
          <a:p>
            <a:pPr lvl="1"/>
            <a:r>
              <a:rPr lang="en-US" sz="1700" b="1"/>
              <a:t>Solution:</a:t>
            </a:r>
            <a:r>
              <a:rPr lang="en-US" sz="1700"/>
              <a:t> pull out only the changed data from the raw source table, update the previous derived output table </a:t>
            </a:r>
          </a:p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800204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5911E3A-C35B-4EF7-A355-B84E9A14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21ADB3D-AD65-44B4-847D-5E90E90A5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CF580C70-814C-4845-B645-919BFFBD1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4D7BF57-4CAA-45B2-9EF0-0AA1FCF70B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7886F306-C03A-40C6-8FD5-DCE3D4595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8">
              <a:extLst>
                <a:ext uri="{FF2B5EF4-FFF2-40B4-BE49-F238E27FC236}">
                  <a16:creationId xmlns:a16="http://schemas.microsoft.com/office/drawing/2014/main" id="{2FDC9A36-C7C3-47D7-A64E-ED25C47EC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BB19BC37-158A-43DC-9A9E-E45CC7195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077654CC-108F-48D5-B5E9-437F164F52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A3CF3A63-1C1E-4E85-A78A-FDC16431E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8740FC9A-72DD-4D9B-BA25-1CCED13524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7FBF5743-F2AE-4D0D-BCD1-01F7686D0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CED32316-D4F7-4795-BBE0-DEBB60E27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583B23C9-B9B7-4E93-9538-CBE316F83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B144260-9F2C-4ADB-A37C-1CFB4B428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53FF918D-79D3-4F55-A68C-0DD5880DA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B9FC1440-933F-44FE-8D77-4827DD0F9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0F67F308-A67C-4D2E-B081-59BB31D8E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80112F01-90EB-4AEC-A39C-5C6875FFB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93F6B05-90EB-4C75-A0F0-C7247553B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227B563B-E0C0-4D81-966D-B5E2DBAAE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130DF93D-D1FF-477A-BDCE-C8B01C3B4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44ED67A1-C6FE-4AC8-8473-11DAC03DC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13A54F3-15FA-4C8F-8ABF-CE77E7219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F8A7F7F-DD1A-4F41-98AC-B9CE2A62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EF47228-EB7C-4EBA-BE01-DA6CB24102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22">
              <a:extLst>
                <a:ext uri="{FF2B5EF4-FFF2-40B4-BE49-F238E27FC236}">
                  <a16:creationId xmlns:a16="http://schemas.microsoft.com/office/drawing/2014/main" id="{3D2FD25A-EFFD-4F5C-9258-981F5907DE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CF573BC-A06F-4036-A3A8-9D07DDE62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FA359B-5F87-5B45-9ED2-0F3A4B6B5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2415322"/>
            <a:ext cx="3451730" cy="2399869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Hudi (Hadoop Upserts anD Incremental)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306213DD-42F0-6444-BFD2-67E02789A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0640" y="804672"/>
            <a:ext cx="6281928" cy="5248656"/>
          </a:xfrm>
        </p:spPr>
        <p:txBody>
          <a:bodyPr anchor="ctr">
            <a:normAutofit/>
          </a:bodyPr>
          <a:lstStyle/>
          <a:p>
            <a:r>
              <a:rPr lang="en-US" sz="2000"/>
              <a:t>Developed by Uber engineering in order to support Generation 3</a:t>
            </a:r>
          </a:p>
          <a:p>
            <a:r>
              <a:rPr lang="en-US" sz="2000"/>
              <a:t>Open source Spark library that provides an abstraction layer on top of HDFS and Parquet to support the required update and delete operations</a:t>
            </a:r>
          </a:p>
          <a:p>
            <a:r>
              <a:rPr lang="en-US" sz="2000"/>
              <a:t>Allows data users to incrementally pull out only changed data</a:t>
            </a:r>
          </a:p>
          <a:p>
            <a:pPr lvl="1"/>
            <a:r>
              <a:rPr lang="en-US" sz="2000"/>
              <a:t>Data users pass on their last checkpoint timestamp and retrieve all the records that have been updated since (without scanning the entire source table)</a:t>
            </a:r>
          </a:p>
          <a:p>
            <a:pPr lvl="1"/>
            <a:r>
              <a:rPr lang="en-US" sz="2000"/>
              <a:t>Snapshot-based ingestion of raw data to an incremental ingestion model</a:t>
            </a:r>
            <a:r>
              <a:rPr lang="en-US" sz="2000">
                <a:sym typeface="Wingdings" pitchFamily="2" charset="2"/>
              </a:rPr>
              <a:t>:</a:t>
            </a:r>
            <a:br>
              <a:rPr lang="en-US" sz="2000">
                <a:sym typeface="Wingdings" pitchFamily="2" charset="2"/>
              </a:rPr>
            </a:br>
            <a:r>
              <a:rPr lang="en-US" sz="2000"/>
              <a:t>data latency 24 hours </a:t>
            </a:r>
            <a:r>
              <a:rPr lang="en-US" sz="2000">
                <a:sym typeface="Wingdings" pitchFamily="2" charset="2"/>
              </a:rPr>
              <a:t></a:t>
            </a:r>
            <a:r>
              <a:rPr lang="en-US" sz="2000"/>
              <a:t> &lt; 1 hour</a:t>
            </a:r>
          </a:p>
        </p:txBody>
      </p:sp>
    </p:spTree>
    <p:extLst>
      <p:ext uri="{BB962C8B-B14F-4D97-AF65-F5344CB8AC3E}">
        <p14:creationId xmlns:p14="http://schemas.microsoft.com/office/powerpoint/2010/main" val="3640827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E28ADE-51CC-D545-AF1B-7F5E019F2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Generation 3 (2017 – present)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CF502-4B84-0249-A22A-6EE32AB7B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4237" y="4170501"/>
            <a:ext cx="3657600" cy="152559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Ingestion Spark jobs run every 10-15 minutes, providing a 30-minute raw data latency in Hadoop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4" descr="Εικόνα που περιέχει κείμενο&#10;&#10;Η περιγραφή δημιουργήθηκε αυτόματα">
            <a:extLst>
              <a:ext uri="{FF2B5EF4-FFF2-40B4-BE49-F238E27FC236}">
                <a16:creationId xmlns:a16="http://schemas.microsoft.com/office/drawing/2014/main" id="{2DC3F03E-16AC-D94F-9FD4-95E5DCCCA3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43104" y="1518082"/>
            <a:ext cx="7103922" cy="378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34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Τίτλος 4">
            <a:extLst>
              <a:ext uri="{FF2B5EF4-FFF2-40B4-BE49-F238E27FC236}">
                <a16:creationId xmlns:a16="http://schemas.microsoft.com/office/drawing/2014/main" id="{A9B6B122-B6B9-4C4C-816E-A5C70BCE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Generation 3 (2017-…)</a:t>
            </a:r>
            <a:endParaRPr lang="el-GR" dirty="0"/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0B90D009-1DE0-4583-B57D-2CA425A3C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Size = 100 PB data in Hadoop</a:t>
            </a:r>
          </a:p>
          <a:p>
            <a:r>
              <a:rPr lang="en-US"/>
              <a:t>Data platform = 100,000 </a:t>
            </a:r>
            <a:r>
              <a:rPr lang="en-US" dirty="0" err="1"/>
              <a:t>vcores</a:t>
            </a:r>
            <a:r>
              <a:rPr lang="en-US" dirty="0"/>
              <a:t> </a:t>
            </a:r>
          </a:p>
          <a:p>
            <a:r>
              <a:rPr lang="en-US" dirty="0"/>
              <a:t>~ 100,000 Presto queries / day </a:t>
            </a:r>
          </a:p>
          <a:p>
            <a:r>
              <a:rPr lang="en-US" dirty="0"/>
              <a:t>~ 10,000 Spark jobs / day</a:t>
            </a:r>
          </a:p>
          <a:p>
            <a:r>
              <a:rPr lang="en-US" dirty="0"/>
              <a:t>~ 20,000 Hive queries / day</a:t>
            </a: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967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03CE8A-7E25-164F-B245-29CAD9A52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Generation 4 (future work)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FFB9D-F655-1245-89F9-844BC1DBE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rgbClr val="000000"/>
                </a:solidFill>
              </a:rPr>
              <a:t>Improved data quality through semantic checks</a:t>
            </a:r>
          </a:p>
          <a:p>
            <a:r>
              <a:rPr lang="en-US" sz="2400">
                <a:solidFill>
                  <a:srgbClr val="000000"/>
                </a:solidFill>
              </a:rPr>
              <a:t>Improved data latency (5 minutes)</a:t>
            </a:r>
          </a:p>
          <a:p>
            <a:r>
              <a:rPr lang="en-US" sz="2400">
                <a:solidFill>
                  <a:srgbClr val="000000"/>
                </a:solidFill>
              </a:rPr>
              <a:t>New version of Hudi</a:t>
            </a:r>
          </a:p>
          <a:p>
            <a:pPr lvl="1"/>
            <a:r>
              <a:rPr lang="en-US">
                <a:solidFill>
                  <a:srgbClr val="000000"/>
                </a:solidFill>
              </a:rPr>
              <a:t>Generate larger parquet files (1GB vs 128MB)</a:t>
            </a:r>
          </a:p>
          <a:p>
            <a:pPr lvl="1"/>
            <a:r>
              <a:rPr lang="en-US">
                <a:solidFill>
                  <a:srgbClr val="000000"/>
                </a:solidFill>
              </a:rPr>
              <a:t>Improve management of updates on parquet files through deltas	</a:t>
            </a:r>
          </a:p>
          <a:p>
            <a:endParaRPr lang="en-US" sz="24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991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017A18-F870-824F-B340-E1A1986A0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References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7B94F-5D49-9448-A3C0-E700FB0E7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>
                <a:hlinkClick r:id="rId2"/>
              </a:rPr>
              <a:t>https://eng.uber.com/</a:t>
            </a:r>
          </a:p>
          <a:p>
            <a:r>
              <a:rPr lang="en-US" sz="2400">
                <a:hlinkClick r:id="rId2"/>
              </a:rPr>
              <a:t>https://eng.uber.com/uber-big-data-platform/</a:t>
            </a:r>
            <a:r>
              <a:rPr lang="en-US" sz="2400"/>
              <a:t> </a:t>
            </a:r>
          </a:p>
          <a:p>
            <a:r>
              <a:rPr lang="en-US" sz="2400">
                <a:hlinkClick r:id="rId3"/>
              </a:rPr>
              <a:t>https://eng.uber.com/hoodie/</a:t>
            </a:r>
            <a:r>
              <a:rPr lang="en-US" sz="24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63274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A299B5-90F2-E448-80D6-2406043FF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Uber</a:t>
            </a:r>
          </a:p>
        </p:txBody>
      </p:sp>
      <p:sp>
        <p:nvSpPr>
          <p:cNvPr id="29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43126B-21F3-D749-B673-DD63FAC0F1A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2659" y="1629089"/>
            <a:ext cx="3375211" cy="362002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1FEA74-F893-124E-AC69-7BE720FFC9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0574" y="2086252"/>
            <a:ext cx="5263966" cy="3974719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Founded at 2009 by Travis Kalanick and Garrett Camp</a:t>
            </a:r>
          </a:p>
          <a:p>
            <a:r>
              <a:rPr lang="en-US" dirty="0">
                <a:solidFill>
                  <a:srgbClr val="000000"/>
                </a:solidFill>
              </a:rPr>
              <a:t>Peer to peer ridesharing, taxi cab, food delivery, bicycle sharing</a:t>
            </a:r>
          </a:p>
          <a:p>
            <a:r>
              <a:rPr lang="en-US" dirty="0">
                <a:solidFill>
                  <a:srgbClr val="000000"/>
                </a:solidFill>
              </a:rPr>
              <a:t>Uber's services and mobile app officially launched in San Francisco in 2011 </a:t>
            </a:r>
          </a:p>
          <a:p>
            <a:r>
              <a:rPr lang="en-US" dirty="0">
                <a:solidFill>
                  <a:srgbClr val="000000"/>
                </a:solidFill>
              </a:rPr>
              <a:t>Operations in 785 metropolitan areas worldwide (Sept. 2018)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12000+ employees</a:t>
            </a:r>
          </a:p>
        </p:txBody>
      </p:sp>
    </p:spTree>
    <p:extLst>
      <p:ext uri="{BB962C8B-B14F-4D97-AF65-F5344CB8AC3E}">
        <p14:creationId xmlns:p14="http://schemas.microsoft.com/office/powerpoint/2010/main" val="247438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Τίτλος 4">
            <a:extLst>
              <a:ext uri="{FF2B5EF4-FFF2-40B4-BE49-F238E27FC236}">
                <a16:creationId xmlns:a16="http://schemas.microsoft.com/office/drawing/2014/main" id="{8F5579E4-8944-4886-B7D7-5431FE768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Petabytes</a:t>
            </a:r>
            <a:endParaRPr lang="el-GR" dirty="0"/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859CE918-58CE-4ECE-A8CF-3DE41B6B4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Uber relies heavily on making data-driven decisions at every level</a:t>
            </a:r>
          </a:p>
          <a:p>
            <a:pPr lvl="1"/>
            <a:r>
              <a:rPr lang="en-US" dirty="0"/>
              <a:t>Forecasting rider demand during high traffic events</a:t>
            </a:r>
          </a:p>
          <a:p>
            <a:pPr lvl="1"/>
            <a:r>
              <a:rPr lang="en-US" dirty="0"/>
              <a:t>Addressing bottlenecks in driver-partner signup process</a:t>
            </a:r>
          </a:p>
          <a:p>
            <a:r>
              <a:rPr lang="en-US" dirty="0"/>
              <a:t>Need for store, clean and serve over 100 Petabytes of data (2017) with minimum latency.</a:t>
            </a:r>
          </a:p>
          <a:p>
            <a:r>
              <a:rPr lang="en-US" dirty="0"/>
              <a:t>Need for a big data solution:</a:t>
            </a:r>
          </a:p>
          <a:p>
            <a:pPr lvl="1"/>
            <a:r>
              <a:rPr lang="en-US" dirty="0"/>
              <a:t>Reliable</a:t>
            </a:r>
          </a:p>
          <a:p>
            <a:pPr lvl="1"/>
            <a:r>
              <a:rPr lang="en-US" dirty="0"/>
              <a:t>Scalable</a:t>
            </a:r>
          </a:p>
          <a:p>
            <a:pPr lvl="1"/>
            <a:r>
              <a:rPr lang="en-US" dirty="0"/>
              <a:t>Easy to use</a:t>
            </a:r>
          </a:p>
          <a:p>
            <a:pPr lvl="1"/>
            <a:r>
              <a:rPr lang="en-US" dirty="0"/>
              <a:t>Fast </a:t>
            </a:r>
          </a:p>
          <a:p>
            <a:pPr lvl="1"/>
            <a:r>
              <a:rPr lang="en-US" dirty="0"/>
              <a:t>Efficient</a:t>
            </a:r>
          </a:p>
          <a:p>
            <a:pPr marL="457200" lvl="1" indent="0">
              <a:buNone/>
            </a:pP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243264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F1A087-81E8-9D4B-8A95-4B6BE5983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Generation 0 (prior to 2014)</a:t>
            </a:r>
          </a:p>
        </p:txBody>
      </p:sp>
      <p:sp>
        <p:nvSpPr>
          <p:cNvPr id="18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A556C2-D6F6-744E-AB36-90BE096143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375" y="1997476"/>
            <a:ext cx="4381884" cy="29029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42317-11EA-F947-AEBD-9C8F9EAC87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0574" y="2421682"/>
            <a:ext cx="4977578" cy="3639289"/>
          </a:xfr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data size = few terabytes</a:t>
            </a:r>
          </a:p>
          <a:p>
            <a:r>
              <a:rPr lang="en-US" dirty="0">
                <a:solidFill>
                  <a:srgbClr val="000000"/>
                </a:solidFill>
              </a:rPr>
              <a:t>latency &lt; 1 min</a:t>
            </a:r>
          </a:p>
          <a:p>
            <a:r>
              <a:rPr lang="en-US" dirty="0">
                <a:solidFill>
                  <a:srgbClr val="000000"/>
                </a:solidFill>
              </a:rPr>
              <a:t>Online Transaction Processing (OLTP) databases</a:t>
            </a:r>
          </a:p>
          <a:p>
            <a:pPr lvl="1"/>
            <a:r>
              <a:rPr lang="en-US" sz="2800" dirty="0">
                <a:solidFill>
                  <a:srgbClr val="000000"/>
                </a:solidFill>
              </a:rPr>
              <a:t>MySQL</a:t>
            </a:r>
          </a:p>
          <a:p>
            <a:pPr lvl="1"/>
            <a:r>
              <a:rPr lang="en-US" sz="2800" dirty="0">
                <a:solidFill>
                  <a:srgbClr val="000000"/>
                </a:solidFill>
              </a:rPr>
              <a:t>PostgreSQL</a:t>
            </a:r>
          </a:p>
          <a:p>
            <a:r>
              <a:rPr lang="en-US" sz="3200" dirty="0">
                <a:solidFill>
                  <a:srgbClr val="000000"/>
                </a:solidFill>
              </a:rPr>
              <a:t>No global view of all stored data</a:t>
            </a:r>
          </a:p>
          <a:p>
            <a:r>
              <a:rPr lang="en-US" sz="3200" dirty="0">
                <a:solidFill>
                  <a:srgbClr val="000000"/>
                </a:solidFill>
              </a:rPr>
              <a:t>Soon, the exponential growth of the company </a:t>
            </a:r>
            <a:r>
              <a:rPr lang="en-US" sz="3200" dirty="0">
                <a:solidFill>
                  <a:srgbClr val="000000"/>
                </a:solidFill>
                <a:sym typeface="Wingdings" panose="05000000000000000000" pitchFamily="2" charset="2"/>
              </a:rPr>
              <a:t>led the build of an analytical data warehouse</a:t>
            </a:r>
            <a:endParaRPr lang="en-US" sz="3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5256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038517-47C0-A643-A581-7C5304E01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DCCD2-BC95-F249-9456-667FAA461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000" b="1">
                <a:solidFill>
                  <a:srgbClr val="000000"/>
                </a:solidFill>
              </a:rPr>
              <a:t>City operations teams (thousands of users)</a:t>
            </a:r>
            <a:br>
              <a:rPr lang="en-US" sz="2000" b="1">
                <a:solidFill>
                  <a:srgbClr val="000000"/>
                </a:solidFill>
              </a:rPr>
            </a:br>
            <a:r>
              <a:rPr lang="en-US" sz="2000">
                <a:solidFill>
                  <a:srgbClr val="000000"/>
                </a:solidFill>
              </a:rPr>
              <a:t>On-the-ground crews that manage and scale Uber’s transportation network in each market. Access data on a regular basis to respond to driver-and-rider-specific issues</a:t>
            </a:r>
            <a:endParaRPr lang="en-US" sz="2000" b="1">
              <a:solidFill>
                <a:srgbClr val="000000"/>
              </a:solidFill>
            </a:endParaRPr>
          </a:p>
          <a:p>
            <a:r>
              <a:rPr lang="en-US" sz="2000" b="1">
                <a:solidFill>
                  <a:srgbClr val="000000"/>
                </a:solidFill>
              </a:rPr>
              <a:t>Data scientists and analysts (hundreds of users)</a:t>
            </a:r>
            <a:br>
              <a:rPr lang="en-US" sz="2000" b="1">
                <a:solidFill>
                  <a:srgbClr val="000000"/>
                </a:solidFill>
              </a:rPr>
            </a:br>
            <a:r>
              <a:rPr lang="en-US" sz="2000">
                <a:solidFill>
                  <a:srgbClr val="000000"/>
                </a:solidFill>
              </a:rPr>
              <a:t>Analysts and scientists spread across different functional groups that need data to help deliver high level transportation and delivery experiences to the users (e.g. forecasting rider demand)</a:t>
            </a:r>
          </a:p>
          <a:p>
            <a:r>
              <a:rPr lang="en-US" sz="2000" b="1">
                <a:solidFill>
                  <a:srgbClr val="000000"/>
                </a:solidFill>
              </a:rPr>
              <a:t>Engineering teams (hundreds of users)</a:t>
            </a:r>
            <a:br>
              <a:rPr lang="en-US" sz="2000" b="1">
                <a:solidFill>
                  <a:srgbClr val="000000"/>
                </a:solidFill>
              </a:rPr>
            </a:br>
            <a:r>
              <a:rPr lang="en-US" sz="2000">
                <a:solidFill>
                  <a:srgbClr val="000000"/>
                </a:solidFill>
              </a:rPr>
              <a:t>Engineers focused on building automated data applications, such as Fraud Detection and Driver Onboarding platforms</a:t>
            </a:r>
          </a:p>
        </p:txBody>
      </p:sp>
    </p:spTree>
    <p:extLst>
      <p:ext uri="{BB962C8B-B14F-4D97-AF65-F5344CB8AC3E}">
        <p14:creationId xmlns:p14="http://schemas.microsoft.com/office/powerpoint/2010/main" val="3335500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92A0F-0A92-6E46-ABF3-DFF08A74D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292" y="513612"/>
            <a:ext cx="9894133" cy="10312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Generation 1 (2014-2015)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10D9AF-CC34-824B-A015-9360ECBD1D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3996" y="2457831"/>
            <a:ext cx="5672831" cy="3049666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607803A-4E99-444E-94F7-8785CDDF5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80154" y="1884045"/>
            <a:ext cx="3275668" cy="2853308"/>
          </a:xfrm>
          <a:custGeom>
            <a:avLst/>
            <a:gdLst>
              <a:gd name="connsiteX0" fmla="*/ 3275668 w 3275668"/>
              <a:gd name="connsiteY0" fmla="*/ 2853308 h 2853308"/>
              <a:gd name="connsiteX1" fmla="*/ 655 w 3275668"/>
              <a:gd name="connsiteY1" fmla="*/ 2853308 h 2853308"/>
              <a:gd name="connsiteX2" fmla="*/ 0 w 3275668"/>
              <a:gd name="connsiteY2" fmla="*/ 2467565 h 2853308"/>
              <a:gd name="connsiteX3" fmla="*/ 2869894 w 3275668"/>
              <a:gd name="connsiteY3" fmla="*/ 2468888 h 2853308"/>
              <a:gd name="connsiteX4" fmla="*/ 2869894 w 3275668"/>
              <a:gd name="connsiteY4" fmla="*/ 0 h 2853308"/>
              <a:gd name="connsiteX5" fmla="*/ 3275668 w 3275668"/>
              <a:gd name="connsiteY5" fmla="*/ 0 h 285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2853308">
                <a:moveTo>
                  <a:pt x="3275668" y="2853308"/>
                </a:moveTo>
                <a:lnTo>
                  <a:pt x="655" y="2853308"/>
                </a:lnTo>
                <a:cubicBezTo>
                  <a:pt x="-655" y="2720171"/>
                  <a:pt x="1310" y="2600702"/>
                  <a:pt x="0" y="2467565"/>
                </a:cubicBezTo>
                <a:lnTo>
                  <a:pt x="2869894" y="246888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989BE6A-C309-418E-8ADD-1616A9805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55822" y="3222529"/>
            <a:ext cx="3242952" cy="2828156"/>
          </a:xfrm>
          <a:custGeom>
            <a:avLst/>
            <a:gdLst>
              <a:gd name="connsiteX0" fmla="*/ 2837178 w 3242952"/>
              <a:gd name="connsiteY0" fmla="*/ 0 h 2828156"/>
              <a:gd name="connsiteX1" fmla="*/ 3242952 w 3242952"/>
              <a:gd name="connsiteY1" fmla="*/ 0 h 2828156"/>
              <a:gd name="connsiteX2" fmla="*/ 3242952 w 3242952"/>
              <a:gd name="connsiteY2" fmla="*/ 2828156 h 2828156"/>
              <a:gd name="connsiteX3" fmla="*/ 0 w 3242952"/>
              <a:gd name="connsiteY3" fmla="*/ 2828156 h 2828156"/>
              <a:gd name="connsiteX4" fmla="*/ 0 w 3242952"/>
              <a:gd name="connsiteY4" fmla="*/ 2442859 h 2828156"/>
              <a:gd name="connsiteX5" fmla="*/ 2837178 w 3242952"/>
              <a:gd name="connsiteY5" fmla="*/ 2443295 h 28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2952" h="2828156">
                <a:moveTo>
                  <a:pt x="2837178" y="0"/>
                </a:moveTo>
                <a:lnTo>
                  <a:pt x="3242952" y="0"/>
                </a:lnTo>
                <a:lnTo>
                  <a:pt x="3242952" y="2828156"/>
                </a:lnTo>
                <a:lnTo>
                  <a:pt x="0" y="2828156"/>
                </a:lnTo>
                <a:lnTo>
                  <a:pt x="0" y="2442859"/>
                </a:lnTo>
                <a:lnTo>
                  <a:pt x="2837178" y="2443295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1B2A1-A417-3143-82BE-F30BDF9C5D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81373" y="1544828"/>
            <a:ext cx="3919396" cy="47995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/>
              <a:t>Vertica: data warehouse software (column oriented)</a:t>
            </a:r>
          </a:p>
          <a:p>
            <a:r>
              <a:rPr lang="en-US" sz="2000" dirty="0"/>
              <a:t>Extract Transform Load (ETL)</a:t>
            </a:r>
          </a:p>
          <a:p>
            <a:pPr lvl="1"/>
            <a:r>
              <a:rPr lang="en-US" sz="2000" dirty="0"/>
              <a:t>AWS S3 </a:t>
            </a:r>
            <a:r>
              <a:rPr lang="en-US" sz="2000" dirty="0">
                <a:sym typeface="Wingdings" pitchFamily="2" charset="2"/>
              </a:rPr>
              <a:t> Vertica</a:t>
            </a:r>
          </a:p>
          <a:p>
            <a:pPr lvl="1"/>
            <a:r>
              <a:rPr lang="en-US" sz="2000" dirty="0">
                <a:sym typeface="Wingdings" pitchFamily="2" charset="2"/>
              </a:rPr>
              <a:t>OLTP databases  Vertica</a:t>
            </a:r>
          </a:p>
          <a:p>
            <a:pPr lvl="1"/>
            <a:r>
              <a:rPr lang="en-US" sz="2000" dirty="0">
                <a:sym typeface="Wingdings" pitchFamily="2" charset="2"/>
              </a:rPr>
              <a:t>Logs  Vertica</a:t>
            </a:r>
          </a:p>
          <a:p>
            <a:pPr lvl="1"/>
            <a:r>
              <a:rPr lang="en-US" sz="2000" dirty="0">
                <a:sym typeface="Wingdings" pitchFamily="2" charset="2"/>
              </a:rPr>
              <a:t>…</a:t>
            </a:r>
          </a:p>
          <a:p>
            <a:r>
              <a:rPr lang="en-US" sz="2000" dirty="0">
                <a:sym typeface="Wingdings" pitchFamily="2" charset="2"/>
              </a:rPr>
              <a:t>Online query system using SQL</a:t>
            </a:r>
            <a:r>
              <a:rPr lang="el-GR" sz="2000" dirty="0">
                <a:sym typeface="Wingdings" pitchFamily="2" charset="2"/>
              </a:rPr>
              <a:t> (</a:t>
            </a:r>
            <a:r>
              <a:rPr lang="en-US" sz="2000" dirty="0"/>
              <a:t>city operators could easily interact with the data without knowing about the underlying technologies</a:t>
            </a:r>
            <a:r>
              <a:rPr lang="el-GR" sz="2000" dirty="0"/>
              <a:t>)</a:t>
            </a:r>
            <a:endParaRPr lang="en-US" sz="2000" dirty="0">
              <a:sym typeface="Wingdings" pitchFamily="2" charset="2"/>
            </a:endParaRPr>
          </a:p>
          <a:p>
            <a:r>
              <a:rPr lang="en-US" sz="2000" dirty="0"/>
              <a:t>Global view of data was achieved</a:t>
            </a:r>
          </a:p>
        </p:txBody>
      </p:sp>
    </p:spTree>
    <p:extLst>
      <p:ext uri="{BB962C8B-B14F-4D97-AF65-F5344CB8AC3E}">
        <p14:creationId xmlns:p14="http://schemas.microsoft.com/office/powerpoint/2010/main" val="2758890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Τίτλος 4">
            <a:extLst>
              <a:ext uri="{FF2B5EF4-FFF2-40B4-BE49-F238E27FC236}">
                <a16:creationId xmlns:a16="http://schemas.microsoft.com/office/drawing/2014/main" id="{A9B6B122-B6B9-4C4C-816E-A5C70BCE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Generation 1 (2014-2015)</a:t>
            </a:r>
            <a:endParaRPr lang="el-GR" dirty="0"/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0B90D009-1DE0-4583-B57D-2CA425A3C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Size =  10s of terabytes</a:t>
            </a:r>
          </a:p>
          <a:p>
            <a:r>
              <a:rPr lang="en-US" dirty="0"/>
              <a:t># users = several hundreds</a:t>
            </a: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628681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2D9573-D3A7-4042-811D-004856C1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Limitations of Generation 1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4D57499-9E62-4B23-8533-AF725BDD36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402458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8461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DCF76-8FD5-934D-B1F5-A02E90074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292" y="513612"/>
            <a:ext cx="9894133" cy="10312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Generation 2 (2015-2016)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F790B62-628F-B442-97BC-3EBC06B2446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205413" y="2420409"/>
            <a:ext cx="5639270" cy="3101598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607803A-4E99-444E-94F7-8785CDDF5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80154" y="1884045"/>
            <a:ext cx="3275668" cy="2853308"/>
          </a:xfrm>
          <a:custGeom>
            <a:avLst/>
            <a:gdLst>
              <a:gd name="connsiteX0" fmla="*/ 3275668 w 3275668"/>
              <a:gd name="connsiteY0" fmla="*/ 2853308 h 2853308"/>
              <a:gd name="connsiteX1" fmla="*/ 655 w 3275668"/>
              <a:gd name="connsiteY1" fmla="*/ 2853308 h 2853308"/>
              <a:gd name="connsiteX2" fmla="*/ 0 w 3275668"/>
              <a:gd name="connsiteY2" fmla="*/ 2467565 h 2853308"/>
              <a:gd name="connsiteX3" fmla="*/ 2869894 w 3275668"/>
              <a:gd name="connsiteY3" fmla="*/ 2468888 h 2853308"/>
              <a:gd name="connsiteX4" fmla="*/ 2869894 w 3275668"/>
              <a:gd name="connsiteY4" fmla="*/ 0 h 2853308"/>
              <a:gd name="connsiteX5" fmla="*/ 3275668 w 3275668"/>
              <a:gd name="connsiteY5" fmla="*/ 0 h 285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668" h="2853308">
                <a:moveTo>
                  <a:pt x="3275668" y="2853308"/>
                </a:moveTo>
                <a:lnTo>
                  <a:pt x="655" y="2853308"/>
                </a:lnTo>
                <a:cubicBezTo>
                  <a:pt x="-655" y="2720171"/>
                  <a:pt x="1310" y="2600702"/>
                  <a:pt x="0" y="2467565"/>
                </a:cubicBezTo>
                <a:lnTo>
                  <a:pt x="2869894" y="2468888"/>
                </a:lnTo>
                <a:lnTo>
                  <a:pt x="2869894" y="0"/>
                </a:lnTo>
                <a:lnTo>
                  <a:pt x="327566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989BE6A-C309-418E-8ADD-1616A9805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55822" y="3222529"/>
            <a:ext cx="3242952" cy="2828156"/>
          </a:xfrm>
          <a:custGeom>
            <a:avLst/>
            <a:gdLst>
              <a:gd name="connsiteX0" fmla="*/ 2837178 w 3242952"/>
              <a:gd name="connsiteY0" fmla="*/ 0 h 2828156"/>
              <a:gd name="connsiteX1" fmla="*/ 3242952 w 3242952"/>
              <a:gd name="connsiteY1" fmla="*/ 0 h 2828156"/>
              <a:gd name="connsiteX2" fmla="*/ 3242952 w 3242952"/>
              <a:gd name="connsiteY2" fmla="*/ 2828156 h 2828156"/>
              <a:gd name="connsiteX3" fmla="*/ 0 w 3242952"/>
              <a:gd name="connsiteY3" fmla="*/ 2828156 h 2828156"/>
              <a:gd name="connsiteX4" fmla="*/ 0 w 3242952"/>
              <a:gd name="connsiteY4" fmla="*/ 2442859 h 2828156"/>
              <a:gd name="connsiteX5" fmla="*/ 2837178 w 3242952"/>
              <a:gd name="connsiteY5" fmla="*/ 2443295 h 282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2952" h="2828156">
                <a:moveTo>
                  <a:pt x="2837178" y="0"/>
                </a:moveTo>
                <a:lnTo>
                  <a:pt x="3242952" y="0"/>
                </a:lnTo>
                <a:lnTo>
                  <a:pt x="3242952" y="2828156"/>
                </a:lnTo>
                <a:lnTo>
                  <a:pt x="0" y="2828156"/>
                </a:lnTo>
                <a:lnTo>
                  <a:pt x="0" y="2442859"/>
                </a:lnTo>
                <a:lnTo>
                  <a:pt x="2837178" y="2443295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7D0E1-3BB4-FF4D-B55E-A66810D2AB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68466" y="1269507"/>
            <a:ext cx="4589755" cy="5074881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en-US" sz="1800" b="1" dirty="0"/>
              <a:t>Hadoop data lake </a:t>
            </a:r>
            <a:r>
              <a:rPr lang="en-US" sz="1800" dirty="0"/>
              <a:t>(all raw data was ingested from different online data stores only once and with </a:t>
            </a:r>
            <a:r>
              <a:rPr lang="en-US" sz="1800" u="sng" dirty="0"/>
              <a:t>no transformation during ingestion</a:t>
            </a:r>
            <a:r>
              <a:rPr lang="en-US" sz="1800" dirty="0"/>
              <a:t>)</a:t>
            </a:r>
          </a:p>
          <a:p>
            <a:r>
              <a:rPr lang="en-US" sz="1800" dirty="0"/>
              <a:t>Access data</a:t>
            </a:r>
          </a:p>
          <a:p>
            <a:pPr lvl="1"/>
            <a:r>
              <a:rPr lang="en-US" sz="1800" dirty="0"/>
              <a:t>Presto: interactive ad hoc user queries</a:t>
            </a:r>
          </a:p>
          <a:p>
            <a:pPr lvl="1"/>
            <a:r>
              <a:rPr lang="en-US" sz="1800" dirty="0"/>
              <a:t>Apache Spark: programmatic access to raw data</a:t>
            </a:r>
          </a:p>
          <a:p>
            <a:pPr lvl="1"/>
            <a:r>
              <a:rPr lang="en-US" sz="1800" dirty="0"/>
              <a:t>Apache Hive: heavy queries</a:t>
            </a:r>
          </a:p>
          <a:p>
            <a:r>
              <a:rPr lang="en-US" sz="1800" dirty="0"/>
              <a:t>All data modeling and transformation only happened in Hadoop</a:t>
            </a:r>
          </a:p>
          <a:p>
            <a:r>
              <a:rPr lang="en-US" sz="1800" dirty="0"/>
              <a:t>Critical tables were transferred to the data warehouse </a:t>
            </a:r>
          </a:p>
          <a:p>
            <a:pPr lvl="1"/>
            <a:r>
              <a:rPr lang="en-US" sz="1800" dirty="0">
                <a:sym typeface="Wingdings" pitchFamily="2" charset="2"/>
              </a:rPr>
              <a:t>quick SQL queries </a:t>
            </a:r>
          </a:p>
          <a:p>
            <a:pPr lvl="1"/>
            <a:r>
              <a:rPr lang="en-US" sz="1800" dirty="0">
                <a:sym typeface="Wingdings" pitchFamily="2" charset="2"/>
              </a:rPr>
              <a:t>l</a:t>
            </a:r>
            <a:r>
              <a:rPr lang="en-US" sz="1800" dirty="0"/>
              <a:t>ower operational cost</a:t>
            </a:r>
          </a:p>
          <a:p>
            <a:r>
              <a:rPr lang="en-US" sz="1800" dirty="0"/>
              <a:t>Transition from JSON </a:t>
            </a:r>
            <a:r>
              <a:rPr lang="en-US" sz="1800" dirty="0">
                <a:sym typeface="Wingdings" pitchFamily="2" charset="2"/>
              </a:rPr>
              <a:t>to </a:t>
            </a:r>
            <a:r>
              <a:rPr lang="en-US" sz="1800" dirty="0"/>
              <a:t>Apache Parquet </a:t>
            </a:r>
          </a:p>
          <a:p>
            <a:pPr lvl="1"/>
            <a:r>
              <a:rPr lang="en-US" sz="1800" dirty="0">
                <a:sym typeface="Wingdings" pitchFamily="2" charset="2"/>
              </a:rPr>
              <a:t>higher compression</a:t>
            </a:r>
          </a:p>
          <a:p>
            <a:pPr lvl="1"/>
            <a:r>
              <a:rPr lang="en-US" sz="1800" dirty="0">
                <a:sym typeface="Wingdings" pitchFamily="2" charset="2"/>
              </a:rPr>
              <a:t>integration with Apache Spark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60111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1020</Words>
  <Application>Microsoft Office PowerPoint</Application>
  <PresentationFormat>Ευρεία οθόνη</PresentationFormat>
  <Paragraphs>125</Paragraphs>
  <Slides>17</Slides>
  <Notes>6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4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Uber &amp; Big Data  a case study</vt:lpstr>
      <vt:lpstr>Uber</vt:lpstr>
      <vt:lpstr>Petabytes</vt:lpstr>
      <vt:lpstr>Generation 0 (prior to 2014)</vt:lpstr>
      <vt:lpstr>Data users</vt:lpstr>
      <vt:lpstr>Generation 1 (2014-2015)</vt:lpstr>
      <vt:lpstr>Generation 1 (2014-2015)</vt:lpstr>
      <vt:lpstr>Limitations of Generation 1</vt:lpstr>
      <vt:lpstr>Generation 2 (2015-2016)</vt:lpstr>
      <vt:lpstr>Generation 2 (2015-2016)</vt:lpstr>
      <vt:lpstr>Limitations of Generation 2</vt:lpstr>
      <vt:lpstr>Pain points in gen2, solutions adopted in gen3</vt:lpstr>
      <vt:lpstr>Hudi (Hadoop Upserts anD Incremental)</vt:lpstr>
      <vt:lpstr>Generation 3 (2017 – present)</vt:lpstr>
      <vt:lpstr>Generation 3 (2017-…)</vt:lpstr>
      <vt:lpstr>Generation 4 (future work)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Uber &amp; Big Data  a case study</dc:title>
  <dc:creator>Christos Gogos</dc:creator>
  <cp:lastModifiedBy>ΧΡΗΣΤΟΣ ΓΚΟΓΚΟΣ</cp:lastModifiedBy>
  <cp:revision>12</cp:revision>
  <dcterms:created xsi:type="dcterms:W3CDTF">2019-02-17T22:57:40Z</dcterms:created>
  <dcterms:modified xsi:type="dcterms:W3CDTF">2020-05-17T16:26:02Z</dcterms:modified>
</cp:coreProperties>
</file>